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7" r:id="rId7"/>
    <p:sldId id="263" r:id="rId8"/>
    <p:sldId id="262" r:id="rId9"/>
    <p:sldId id="265" r:id="rId10"/>
    <p:sldId id="268" r:id="rId11"/>
    <p:sldId id="269" r:id="rId12"/>
    <p:sldId id="270" r:id="rId13"/>
    <p:sldId id="27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66" d="100"/>
          <a:sy n="66" d="100"/>
        </p:scale>
        <p:origin x="7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F9C4-B33E-CC39-9525-C656029D0F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1806EC-9267-11A4-C0B2-D24D703D2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60406C-3126-1277-6D24-375E5DD3201C}"/>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E27C4C24-E16D-B5E8-CE2B-D4C43C1B6B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5FDBE2-5FC1-2D82-05A4-EC7E95878866}"/>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317416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F42-BE05-90E5-365D-E65BF01598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2523C6-3D69-151D-D3CD-BA78E4C85A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D428F-82A3-4FB7-04A2-085945EC0A65}"/>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7F8A7717-0FE4-54FC-86C4-F35176B5AD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BB816-9C23-9EB4-9FC0-DF0F304C6831}"/>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144054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838385-C565-BCBD-4A83-A49BDC1833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07F549-E09D-F9C2-0802-B2D797C431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F0F305-4EAC-52D6-2630-14E11C7D9586}"/>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A223BEAC-508D-AAE4-BD41-A32B0091DA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A416C9-B1B6-6D13-0285-7DAE6AB58B03}"/>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200610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189-A84C-241D-59F6-C746D4A9D2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E4D519-AB5E-4B34-073A-E00004B045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78B414-D46B-42AD-C148-AFA33163A9A4}"/>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03F4D54C-215C-7631-39A0-88C48CCB52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7DB70-9DC6-BB5B-2AB6-9E32497EE80A}"/>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1686482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D94C-0E34-55F8-0EBD-02354C80E0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9E4472-A709-1331-A36A-B370578D2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FA01C-BD63-BD57-3E5F-AB633F39F9BB}"/>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7C5E7831-522A-0319-A163-FE1AEA7D91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3DA42-01CC-5337-37C8-5B16ACBDD98B}"/>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403093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3E1F-41B3-F9CF-B72F-98B9E0489F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AB580F-9F91-A709-6FC5-D17CD3617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3929BE-A46F-13B0-5CF0-60B8910F57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4808B1-ECF7-08D2-7E84-B6C795407968}"/>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6" name="Footer Placeholder 5">
            <a:extLst>
              <a:ext uri="{FF2B5EF4-FFF2-40B4-BE49-F238E27FC236}">
                <a16:creationId xmlns:a16="http://schemas.microsoft.com/office/drawing/2014/main" id="{B075522D-602C-B353-2E7B-49BA0F5253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BF54AB-13A5-1722-9BC2-6D523B1DB3F6}"/>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2416072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B81F-EE95-461D-8E5E-037CC75AB8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C117E1-8AB0-0905-36C1-3AFB7BCA1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8BFD30-8213-BC5D-1BAB-179B14B27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9D2B30-B9CB-3D7E-DEA1-975988FAC8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71AAF-8AE0-9E4B-29BA-725BB05567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6BD7B4-1B08-105A-78F0-687E55B4D5A7}"/>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8" name="Footer Placeholder 7">
            <a:extLst>
              <a:ext uri="{FF2B5EF4-FFF2-40B4-BE49-F238E27FC236}">
                <a16:creationId xmlns:a16="http://schemas.microsoft.com/office/drawing/2014/main" id="{185B9EB6-A1D0-5A3E-B309-5BEF56E07A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CF19F8-9FCA-CEDB-E5AF-43D90A6607A5}"/>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128732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F3B4-6856-996F-D38A-100EA09BA4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F5A6FA-C298-7EBB-560F-779C8539939B}"/>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4" name="Footer Placeholder 3">
            <a:extLst>
              <a:ext uri="{FF2B5EF4-FFF2-40B4-BE49-F238E27FC236}">
                <a16:creationId xmlns:a16="http://schemas.microsoft.com/office/drawing/2014/main" id="{7D00D3FA-CE10-0F6B-B651-411990E3A3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D5EB3B-64A7-AE39-3EC7-87D17BEF3CAD}"/>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172164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10AD4-DC5A-8929-037F-D27D996521EF}"/>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3" name="Footer Placeholder 2">
            <a:extLst>
              <a:ext uri="{FF2B5EF4-FFF2-40B4-BE49-F238E27FC236}">
                <a16:creationId xmlns:a16="http://schemas.microsoft.com/office/drawing/2014/main" id="{3AFC8040-DEB6-EFB3-1BDF-6584FB4DDD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DD96FC-D1AE-248D-9644-562F5809CC0A}"/>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423945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92FE-3F12-3FFB-3835-0800A5748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08604E-9D19-01E9-FECD-096C4AF47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14133B-C307-DCF1-42EE-3CF0539B7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D04E9-91B0-F909-6DDC-C1888DC4F317}"/>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6" name="Footer Placeholder 5">
            <a:extLst>
              <a:ext uri="{FF2B5EF4-FFF2-40B4-BE49-F238E27FC236}">
                <a16:creationId xmlns:a16="http://schemas.microsoft.com/office/drawing/2014/main" id="{03BF6CE6-0E03-4787-BAB7-A5469EA5BC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86764E-31EB-E49B-2E22-EDF96D49E81D}"/>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54607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7CD-43D9-F7C9-6BA0-F300EF396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62B63C-43DF-C6B6-4275-AB517FA1BD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8F4EBC-912C-751C-CEC0-48863E06F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66963-E183-ED6D-98E1-D18487A35E2B}"/>
              </a:ext>
            </a:extLst>
          </p:cNvPr>
          <p:cNvSpPr>
            <a:spLocks noGrp="1"/>
          </p:cNvSpPr>
          <p:nvPr>
            <p:ph type="dt" sz="half" idx="10"/>
          </p:nvPr>
        </p:nvSpPr>
        <p:spPr/>
        <p:txBody>
          <a:bodyPr/>
          <a:lstStyle/>
          <a:p>
            <a:fld id="{47FF8CF2-9271-480A-BC61-983BDE3C4225}" type="datetimeFigureOut">
              <a:rPr lang="en-IN" smtClean="0"/>
              <a:t>01-10-2024</a:t>
            </a:fld>
            <a:endParaRPr lang="en-IN"/>
          </a:p>
        </p:txBody>
      </p:sp>
      <p:sp>
        <p:nvSpPr>
          <p:cNvPr id="6" name="Footer Placeholder 5">
            <a:extLst>
              <a:ext uri="{FF2B5EF4-FFF2-40B4-BE49-F238E27FC236}">
                <a16:creationId xmlns:a16="http://schemas.microsoft.com/office/drawing/2014/main" id="{B730D765-3834-4A96-951E-C7B31BCDDE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C638FC-7AE9-199F-6F9F-12B69C211F4F}"/>
              </a:ext>
            </a:extLst>
          </p:cNvPr>
          <p:cNvSpPr>
            <a:spLocks noGrp="1"/>
          </p:cNvSpPr>
          <p:nvPr>
            <p:ph type="sldNum" sz="quarter" idx="12"/>
          </p:nvPr>
        </p:nvSpPr>
        <p:spPr/>
        <p:txBody>
          <a:bodyPr/>
          <a:lstStyle/>
          <a:p>
            <a:fld id="{1F0DC2D6-99E4-4F68-B342-C628F549B780}" type="slidenum">
              <a:rPr lang="en-IN" smtClean="0"/>
              <a:t>‹#›</a:t>
            </a:fld>
            <a:endParaRPr lang="en-IN"/>
          </a:p>
        </p:txBody>
      </p:sp>
    </p:spTree>
    <p:extLst>
      <p:ext uri="{BB962C8B-B14F-4D97-AF65-F5344CB8AC3E}">
        <p14:creationId xmlns:p14="http://schemas.microsoft.com/office/powerpoint/2010/main" val="3065004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4272F-F003-0361-07DA-A5EAFACED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B67B59-9A37-4E12-E191-F428FA4E0D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A01B3C-3A7B-3B6C-D3BE-A0F925B48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F8CF2-9271-480A-BC61-983BDE3C4225}" type="datetimeFigureOut">
              <a:rPr lang="en-IN" smtClean="0"/>
              <a:t>01-10-2024</a:t>
            </a:fld>
            <a:endParaRPr lang="en-IN"/>
          </a:p>
        </p:txBody>
      </p:sp>
      <p:sp>
        <p:nvSpPr>
          <p:cNvPr id="5" name="Footer Placeholder 4">
            <a:extLst>
              <a:ext uri="{FF2B5EF4-FFF2-40B4-BE49-F238E27FC236}">
                <a16:creationId xmlns:a16="http://schemas.microsoft.com/office/drawing/2014/main" id="{28E25753-322A-53EE-4537-9A3DB7C58F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069DA8-6311-1DDA-0964-C60F11ABB4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DC2D6-99E4-4F68-B342-C628F549B780}" type="slidenum">
              <a:rPr lang="en-IN" smtClean="0"/>
              <a:t>‹#›</a:t>
            </a:fld>
            <a:endParaRPr lang="en-IN"/>
          </a:p>
        </p:txBody>
      </p:sp>
    </p:spTree>
    <p:extLst>
      <p:ext uri="{BB962C8B-B14F-4D97-AF65-F5344CB8AC3E}">
        <p14:creationId xmlns:p14="http://schemas.microsoft.com/office/powerpoint/2010/main" val="2927677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hyperlink" Target="https://www.figma.com/proto/4c0muFZFX5ST4hby2iY9iE/Untitled?node-id=0-1&amp;t=2wqollSz07fBEnWI-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9B2D-4EAE-9882-8483-4B0AF8E264CD}"/>
              </a:ext>
            </a:extLst>
          </p:cNvPr>
          <p:cNvSpPr>
            <a:spLocks noGrp="1"/>
          </p:cNvSpPr>
          <p:nvPr>
            <p:ph type="ctrTitle"/>
          </p:nvPr>
        </p:nvSpPr>
        <p:spPr>
          <a:xfrm>
            <a:off x="1534160" y="1214438"/>
            <a:ext cx="9144000" cy="2387600"/>
          </a:xfrm>
        </p:spPr>
        <p:txBody>
          <a:bodyPr anchor="ctr">
            <a:normAutofit/>
          </a:bodyPr>
          <a:lstStyle/>
          <a:p>
            <a:endParaRPr lang="en-IN" sz="8000" b="1" i="1" dirty="0"/>
          </a:p>
        </p:txBody>
      </p:sp>
      <p:sp>
        <p:nvSpPr>
          <p:cNvPr id="3" name="Subtitle 2">
            <a:extLst>
              <a:ext uri="{FF2B5EF4-FFF2-40B4-BE49-F238E27FC236}">
                <a16:creationId xmlns:a16="http://schemas.microsoft.com/office/drawing/2014/main" id="{DBF1E426-2AF5-1BFC-164E-3BA3BC8EBF52}"/>
              </a:ext>
            </a:extLst>
          </p:cNvPr>
          <p:cNvSpPr>
            <a:spLocks noGrp="1"/>
          </p:cNvSpPr>
          <p:nvPr>
            <p:ph type="subTitle" idx="1"/>
          </p:nvPr>
        </p:nvSpPr>
        <p:spPr/>
        <p:txBody>
          <a:bodyPr anchor="ctr"/>
          <a:lstStyle/>
          <a:p>
            <a:endParaRPr lang="en-IN" dirty="0"/>
          </a:p>
        </p:txBody>
      </p:sp>
      <p:pic>
        <p:nvPicPr>
          <p:cNvPr id="7" name="Picture 6">
            <a:extLst>
              <a:ext uri="{FF2B5EF4-FFF2-40B4-BE49-F238E27FC236}">
                <a16:creationId xmlns:a16="http://schemas.microsoft.com/office/drawing/2014/main" id="{992ED184-5358-4E43-4A6E-B75B0B453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665162"/>
            <a:ext cx="7813040" cy="6136640"/>
          </a:xfrm>
          <a:prstGeom prst="rect">
            <a:avLst/>
          </a:prstGeom>
        </p:spPr>
      </p:pic>
      <p:pic>
        <p:nvPicPr>
          <p:cNvPr id="4" name="object 8">
            <a:extLst>
              <a:ext uri="{FF2B5EF4-FFF2-40B4-BE49-F238E27FC236}">
                <a16:creationId xmlns:a16="http://schemas.microsoft.com/office/drawing/2014/main" id="{C55A3BA7-636C-9FA2-AD35-933DFB613419}"/>
              </a:ext>
            </a:extLst>
          </p:cNvPr>
          <p:cNvPicPr/>
          <p:nvPr/>
        </p:nvPicPr>
        <p:blipFill>
          <a:blip r:embed="rId3" cstate="print"/>
          <a:stretch>
            <a:fillRect/>
          </a:stretch>
        </p:blipFill>
        <p:spPr>
          <a:xfrm>
            <a:off x="8312466" y="56198"/>
            <a:ext cx="3709987" cy="1076325"/>
          </a:xfrm>
          <a:prstGeom prst="rect">
            <a:avLst/>
          </a:prstGeom>
        </p:spPr>
      </p:pic>
    </p:spTree>
    <p:extLst>
      <p:ext uri="{BB962C8B-B14F-4D97-AF65-F5344CB8AC3E}">
        <p14:creationId xmlns:p14="http://schemas.microsoft.com/office/powerpoint/2010/main" val="126600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4271-456E-28E8-C82A-17D0AC2999ED}"/>
              </a:ext>
            </a:extLst>
          </p:cNvPr>
          <p:cNvSpPr>
            <a:spLocks noGrp="1"/>
          </p:cNvSpPr>
          <p:nvPr>
            <p:ph type="ctrTitle"/>
          </p:nvPr>
        </p:nvSpPr>
        <p:spPr>
          <a:xfrm>
            <a:off x="115503" y="121385"/>
            <a:ext cx="3464560" cy="690562"/>
          </a:xfrm>
        </p:spPr>
        <p:txBody>
          <a:bodyPr>
            <a:noAutofit/>
          </a:bodyPr>
          <a:lstStyle/>
          <a:p>
            <a:r>
              <a:rPr lang="en-US" sz="4400" b="1" dirty="0"/>
              <a:t>PROTOTYPE:</a:t>
            </a:r>
            <a:endParaRPr lang="en-IN" sz="4400" b="1" dirty="0"/>
          </a:p>
        </p:txBody>
      </p:sp>
      <p:sp>
        <p:nvSpPr>
          <p:cNvPr id="3" name="Subtitle 2">
            <a:extLst>
              <a:ext uri="{FF2B5EF4-FFF2-40B4-BE49-F238E27FC236}">
                <a16:creationId xmlns:a16="http://schemas.microsoft.com/office/drawing/2014/main" id="{8077D58F-A5EF-A393-D381-DB4D15D15726}"/>
              </a:ext>
            </a:extLst>
          </p:cNvPr>
          <p:cNvSpPr>
            <a:spLocks noGrp="1"/>
          </p:cNvSpPr>
          <p:nvPr>
            <p:ph type="subTitle" idx="1"/>
          </p:nvPr>
        </p:nvSpPr>
        <p:spPr>
          <a:xfrm>
            <a:off x="8514080" y="6055360"/>
            <a:ext cx="3525520" cy="543560"/>
          </a:xfrm>
        </p:spPr>
        <p:txBody>
          <a:bodyPr>
            <a:noAutofit/>
          </a:bodyPr>
          <a:lstStyle/>
          <a:p>
            <a:r>
              <a:rPr lang="en-IN" sz="1400" dirty="0">
                <a:solidFill>
                  <a:schemeClr val="accent1">
                    <a:lumMod val="60000"/>
                    <a:lumOff val="40000"/>
                  </a:schemeClr>
                </a:solidFill>
                <a:hlinkClick r:id="rId4"/>
              </a:rPr>
              <a:t>https://www.figma.com/proto/4c0muFZFX5ST4hby2iY9iE/Untitled?node-id=0-1&amp;t=2wqollSz07fBEnWI-1</a:t>
            </a:r>
            <a:endParaRPr lang="en-IN" sz="1400" dirty="0">
              <a:solidFill>
                <a:schemeClr val="accent1">
                  <a:lumMod val="60000"/>
                  <a:lumOff val="40000"/>
                </a:schemeClr>
              </a:solidFill>
            </a:endParaRPr>
          </a:p>
        </p:txBody>
      </p:sp>
      <p:pic>
        <p:nvPicPr>
          <p:cNvPr id="4" name="vdo">
            <a:hlinkClick r:id="" action="ppaction://media"/>
            <a:extLst>
              <a:ext uri="{FF2B5EF4-FFF2-40B4-BE49-F238E27FC236}">
                <a16:creationId xmlns:a16="http://schemas.microsoft.com/office/drawing/2014/main" id="{1C16090C-2F1B-35B3-9D86-5F08D3B215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4158" y="622141"/>
            <a:ext cx="3995364" cy="5837238"/>
          </a:xfrm>
          <a:prstGeom prst="rect">
            <a:avLst/>
          </a:prstGeom>
        </p:spPr>
      </p:pic>
    </p:spTree>
    <p:extLst>
      <p:ext uri="{BB962C8B-B14F-4D97-AF65-F5344CB8AC3E}">
        <p14:creationId xmlns:p14="http://schemas.microsoft.com/office/powerpoint/2010/main" val="69680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A585-AC49-768D-0146-55558747C8D5}"/>
              </a:ext>
            </a:extLst>
          </p:cNvPr>
          <p:cNvSpPr>
            <a:spLocks noGrp="1"/>
          </p:cNvSpPr>
          <p:nvPr>
            <p:ph type="title"/>
          </p:nvPr>
        </p:nvSpPr>
        <p:spPr>
          <a:xfrm>
            <a:off x="187960" y="264160"/>
            <a:ext cx="5643880" cy="735648"/>
          </a:xfrm>
        </p:spPr>
        <p:txBody>
          <a:bodyPr/>
          <a:lstStyle/>
          <a:p>
            <a:r>
              <a:rPr lang="en-US" b="1" dirty="0"/>
              <a:t>HARDWARE PROTOTYPE:</a:t>
            </a:r>
            <a:endParaRPr lang="en-IN" b="1" dirty="0"/>
          </a:p>
        </p:txBody>
      </p:sp>
      <p:pic>
        <p:nvPicPr>
          <p:cNvPr id="5" name="Content Placeholder 4">
            <a:extLst>
              <a:ext uri="{FF2B5EF4-FFF2-40B4-BE49-F238E27FC236}">
                <a16:creationId xmlns:a16="http://schemas.microsoft.com/office/drawing/2014/main" id="{E80DF002-A93A-32AF-6F3D-9FA9F5A83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39" y="999808"/>
            <a:ext cx="9827393" cy="4784975"/>
          </a:xfrm>
        </p:spPr>
      </p:pic>
    </p:spTree>
    <p:extLst>
      <p:ext uri="{BB962C8B-B14F-4D97-AF65-F5344CB8AC3E}">
        <p14:creationId xmlns:p14="http://schemas.microsoft.com/office/powerpoint/2010/main" val="260682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FFF9-A01B-2F3A-0946-20AB730BA066}"/>
              </a:ext>
            </a:extLst>
          </p:cNvPr>
          <p:cNvSpPr>
            <a:spLocks noGrp="1"/>
          </p:cNvSpPr>
          <p:nvPr>
            <p:ph type="ctrTitle"/>
          </p:nvPr>
        </p:nvSpPr>
        <p:spPr>
          <a:xfrm>
            <a:off x="182881" y="362576"/>
            <a:ext cx="8306602" cy="612759"/>
          </a:xfrm>
        </p:spPr>
        <p:txBody>
          <a:bodyPr>
            <a:noAutofit/>
          </a:bodyPr>
          <a:lstStyle/>
          <a:p>
            <a:r>
              <a:rPr lang="en-US" sz="4400" b="1" dirty="0"/>
              <a:t>PROBLEM FACED AND OVERCOMES:</a:t>
            </a:r>
            <a:endParaRPr lang="en-IN" sz="4400" b="1" dirty="0"/>
          </a:p>
        </p:txBody>
      </p:sp>
      <p:sp>
        <p:nvSpPr>
          <p:cNvPr id="3" name="Subtitle 2">
            <a:extLst>
              <a:ext uri="{FF2B5EF4-FFF2-40B4-BE49-F238E27FC236}">
                <a16:creationId xmlns:a16="http://schemas.microsoft.com/office/drawing/2014/main" id="{10283800-34EE-18C0-D51D-3F9E20BD9D36}"/>
              </a:ext>
            </a:extLst>
          </p:cNvPr>
          <p:cNvSpPr>
            <a:spLocks noGrp="1"/>
          </p:cNvSpPr>
          <p:nvPr>
            <p:ph type="subTitle" idx="1"/>
          </p:nvPr>
        </p:nvSpPr>
        <p:spPr>
          <a:xfrm>
            <a:off x="490888" y="1299411"/>
            <a:ext cx="11261558" cy="4889633"/>
          </a:xfrm>
        </p:spPr>
        <p:txBody>
          <a:bodyPr>
            <a:normAutofit/>
          </a:bodyP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Initially, the transdermal sensor's output signal was too weak to be detected by the ESP8266 module. To overcome this challenge, our team designed and constructed an amplifier circuit utilizing operational amplifiers (op-amps). This successfully amplified the signal, enabling reliable detection and transmission of sensor data to the ESP8266.</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our alcohol detection project, sensor sensitivity issues arose due to interference from ethanol-based products. To overcome this, we're implementing a machine learning solution, training an algorithm with extensive datasets to ensure accurate and reliable result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22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88D7-0100-6710-029F-A85E474F2217}"/>
              </a:ext>
            </a:extLst>
          </p:cNvPr>
          <p:cNvSpPr>
            <a:spLocks noGrp="1"/>
          </p:cNvSpPr>
          <p:nvPr>
            <p:ph type="ctrTitle"/>
          </p:nvPr>
        </p:nvSpPr>
        <p:spPr>
          <a:xfrm>
            <a:off x="105876" y="250258"/>
            <a:ext cx="8191100" cy="776387"/>
          </a:xfrm>
        </p:spPr>
        <p:txBody>
          <a:bodyPr>
            <a:normAutofit/>
          </a:bodyPr>
          <a:lstStyle/>
          <a:p>
            <a:r>
              <a:rPr lang="en-US" sz="4400" b="1" dirty="0"/>
              <a:t>PROBLEM FACED AND OVERCOMES:</a:t>
            </a:r>
            <a:endParaRPr lang="en-IN" sz="4400" dirty="0"/>
          </a:p>
        </p:txBody>
      </p:sp>
      <p:sp>
        <p:nvSpPr>
          <p:cNvPr id="3" name="Subtitle 2">
            <a:extLst>
              <a:ext uri="{FF2B5EF4-FFF2-40B4-BE49-F238E27FC236}">
                <a16:creationId xmlns:a16="http://schemas.microsoft.com/office/drawing/2014/main" id="{6ADD64DE-8E81-966A-281E-E28F509E0E26}"/>
              </a:ext>
            </a:extLst>
          </p:cNvPr>
          <p:cNvSpPr>
            <a:spLocks noGrp="1"/>
          </p:cNvSpPr>
          <p:nvPr>
            <p:ph type="subTitle" idx="1"/>
          </p:nvPr>
        </p:nvSpPr>
        <p:spPr>
          <a:xfrm>
            <a:off x="500515" y="1501540"/>
            <a:ext cx="11174930" cy="3917483"/>
          </a:xfrm>
        </p:spPr>
        <p:txBody>
          <a:bodyP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sensor's restart time caused prolonged variations after detecting ethanol. We optimized the readings to reduce false positives and improve accuracy.</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Due to transdermal alcohol sensor failure, we substituted it with MQ3 ethanol sensor, adapting it to mimic the biochemical process. Successfully, it replicated the original sensor's performance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02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609A-355D-63C3-098D-4AEAE5D8CBB8}"/>
              </a:ext>
            </a:extLst>
          </p:cNvPr>
          <p:cNvSpPr>
            <a:spLocks noGrp="1"/>
          </p:cNvSpPr>
          <p:nvPr>
            <p:ph type="ctrTitle"/>
          </p:nvPr>
        </p:nvSpPr>
        <p:spPr>
          <a:xfrm>
            <a:off x="182880" y="346509"/>
            <a:ext cx="3121794" cy="709011"/>
          </a:xfrm>
        </p:spPr>
        <p:txBody>
          <a:bodyPr>
            <a:normAutofit/>
          </a:bodyPr>
          <a:lstStyle/>
          <a:p>
            <a:r>
              <a:rPr lang="en-US" sz="4400" b="1" dirty="0"/>
              <a:t>REFERENCE:</a:t>
            </a:r>
            <a:endParaRPr lang="en-IN" sz="4400" b="1" dirty="0"/>
          </a:p>
        </p:txBody>
      </p:sp>
      <p:sp>
        <p:nvSpPr>
          <p:cNvPr id="3" name="Subtitle 2">
            <a:extLst>
              <a:ext uri="{FF2B5EF4-FFF2-40B4-BE49-F238E27FC236}">
                <a16:creationId xmlns:a16="http://schemas.microsoft.com/office/drawing/2014/main" id="{99865418-393A-5E8D-25A8-56ED082B16CE}"/>
              </a:ext>
            </a:extLst>
          </p:cNvPr>
          <p:cNvSpPr>
            <a:spLocks noGrp="1"/>
          </p:cNvSpPr>
          <p:nvPr>
            <p:ph type="subTitle" idx="1"/>
          </p:nvPr>
        </p:nvSpPr>
        <p:spPr>
          <a:xfrm>
            <a:off x="182881" y="1183907"/>
            <a:ext cx="11675444" cy="5327584"/>
          </a:xfrm>
        </p:spPr>
        <p:txBody>
          <a:bodyPr>
            <a:normAutofit/>
          </a:bodyPr>
          <a:lstStyle/>
          <a:p>
            <a:pPr marL="342900" indent="-342900" algn="l">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https://www.ncbi.nlm.nih.gov/pmc/articles/PMC9823584/</a:t>
            </a:r>
          </a:p>
          <a:p>
            <a:pPr marL="342900" indent="-342900" algn="l">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https://www.scramsystems.com/scram-blog/what-is-scram-cam-bracelet-how-does-it-work/</a:t>
            </a:r>
          </a:p>
          <a:p>
            <a:pPr marL="342900" indent="-342900" algn="l">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https://github.com/siva100625/Business</a:t>
            </a:r>
          </a:p>
          <a:p>
            <a:pPr marL="342900" indent="-342900" algn="l">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https://skyn.bactrack.com/</a:t>
            </a:r>
          </a:p>
          <a:p>
            <a:pPr marL="342900" indent="-342900" algn="l">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https://www.semanticscholar.org/paper/SnO2-Sensors-For-a-Portable-Transdermal-Alcohol-Via-Annanouch-Aguir/dadc00e8bc5111e126eecf2b6419607e039d8596</a:t>
            </a:r>
          </a:p>
          <a:p>
            <a:pPr marL="342900" indent="-342900" algn="l">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www.google.com/shopping/product/1?q=mems+sensor+for+alcohol+detection&amp;client=ms-android-oppo-terr1-rso2&amp;sca_esv=a97edc60ac3eacea&amp;sca_upv=1&amp;biw=360&amp;bih=713&amp;tbs=vw:l&amp;sxsrf=ADLYWIIxpOzty-1NRE5ULG4ieNuxG22_lQ:1727443122543&amp;prds=num:1,of:1,eto:15139833800004703388_0,prmr:1,cs:1</a:t>
            </a:r>
          </a:p>
          <a:p>
            <a:pPr marL="342900" indent="-342900" algn="l">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https://skyn.bactrack.com/</a:t>
            </a:r>
          </a:p>
          <a:p>
            <a:pPr marL="342900" indent="-3429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64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258A-804E-8F17-06D8-02667B9B7383}"/>
              </a:ext>
            </a:extLst>
          </p:cNvPr>
          <p:cNvSpPr>
            <a:spLocks noGrp="1"/>
          </p:cNvSpPr>
          <p:nvPr>
            <p:ph type="ctrTitle"/>
          </p:nvPr>
        </p:nvSpPr>
        <p:spPr>
          <a:xfrm>
            <a:off x="132080" y="132080"/>
            <a:ext cx="3190239" cy="793409"/>
          </a:xfrm>
        </p:spPr>
        <p:txBody>
          <a:bodyPr>
            <a:normAutofit/>
          </a:bodyPr>
          <a:lstStyle/>
          <a:p>
            <a:r>
              <a:rPr lang="en-US" sz="4400" b="1" dirty="0"/>
              <a:t>OUR TEAM:</a:t>
            </a:r>
            <a:endParaRPr lang="en-IN" sz="4400" b="1" dirty="0"/>
          </a:p>
        </p:txBody>
      </p:sp>
      <p:sp>
        <p:nvSpPr>
          <p:cNvPr id="3" name="Subtitle 2">
            <a:extLst>
              <a:ext uri="{FF2B5EF4-FFF2-40B4-BE49-F238E27FC236}">
                <a16:creationId xmlns:a16="http://schemas.microsoft.com/office/drawing/2014/main" id="{C9CF084F-6336-B357-1041-0A569FCC7920}"/>
              </a:ext>
            </a:extLst>
          </p:cNvPr>
          <p:cNvSpPr>
            <a:spLocks noGrp="1"/>
          </p:cNvSpPr>
          <p:nvPr>
            <p:ph type="subTitle" idx="1"/>
          </p:nvPr>
        </p:nvSpPr>
        <p:spPr>
          <a:xfrm>
            <a:off x="1320800" y="1102360"/>
            <a:ext cx="9763760" cy="4961556"/>
          </a:xfrm>
        </p:spPr>
        <p:txBody>
          <a:bodyPr anchor="ctr">
            <a:noAutofit/>
          </a:bodyPr>
          <a:lstStyle/>
          <a:p>
            <a:pPr>
              <a:lnSpc>
                <a:spcPct val="160000"/>
              </a:lnSpc>
            </a:pPr>
            <a:endParaRPr lang="en-US" b="1" dirty="0">
              <a:latin typeface="Times New Roman" panose="02020603050405020304" pitchFamily="18" charset="0"/>
              <a:cs typeface="Times New Roman" panose="02020603050405020304" pitchFamily="18" charset="0"/>
            </a:endParaRPr>
          </a:p>
          <a:p>
            <a:pPr>
              <a:lnSpc>
                <a:spcPct val="160000"/>
              </a:lnSpc>
            </a:pPr>
            <a:endParaRPr lang="en-US" b="1" dirty="0">
              <a:latin typeface="Times New Roman" panose="02020603050405020304" pitchFamily="18" charset="0"/>
              <a:cs typeface="Times New Roman" panose="02020603050405020304" pitchFamily="18" charset="0"/>
            </a:endParaRPr>
          </a:p>
          <a:p>
            <a:pPr>
              <a:lnSpc>
                <a:spcPct val="160000"/>
              </a:lnSpc>
            </a:pPr>
            <a:endParaRPr lang="en-US" b="1" dirty="0">
              <a:latin typeface="Times New Roman" panose="02020603050405020304" pitchFamily="18" charset="0"/>
              <a:cs typeface="Times New Roman" panose="02020603050405020304" pitchFamily="18" charset="0"/>
            </a:endParaRPr>
          </a:p>
          <a:p>
            <a:pPr>
              <a:lnSpc>
                <a:spcPct val="160000"/>
              </a:lnSpc>
            </a:pPr>
            <a:r>
              <a:rPr lang="en-US" b="1" dirty="0">
                <a:latin typeface="Times New Roman" panose="02020603050405020304" pitchFamily="18" charset="0"/>
                <a:cs typeface="Times New Roman" panose="02020603050405020304" pitchFamily="18" charset="0"/>
              </a:rPr>
              <a:t>TEAM NAME</a:t>
            </a:r>
            <a:r>
              <a:rPr lang="en-US" dirty="0">
                <a:latin typeface="Times New Roman" panose="02020603050405020304" pitchFamily="18" charset="0"/>
                <a:cs typeface="Times New Roman" panose="02020603050405020304" pitchFamily="18" charset="0"/>
              </a:rPr>
              <a:t>:POCKET DYNAMITES</a:t>
            </a:r>
          </a:p>
          <a:p>
            <a:pPr algn="l">
              <a:lnSpc>
                <a:spcPct val="160000"/>
              </a:lnSpc>
            </a:pPr>
            <a:r>
              <a:rPr lang="en-US" dirty="0">
                <a:latin typeface="Times New Roman" panose="02020603050405020304" pitchFamily="18" charset="0"/>
                <a:cs typeface="Times New Roman" panose="02020603050405020304" pitchFamily="18" charset="0"/>
              </a:rPr>
              <a:t>R . LOGA VARSHINI  [LEAD] - Hardware &amp; Designer </a:t>
            </a:r>
          </a:p>
          <a:p>
            <a:pPr algn="l">
              <a:lnSpc>
                <a:spcPct val="160000"/>
              </a:lnSpc>
            </a:pPr>
            <a:r>
              <a:rPr lang="en-US" dirty="0">
                <a:latin typeface="Times New Roman" panose="02020603050405020304" pitchFamily="18" charset="0"/>
                <a:cs typeface="Times New Roman" panose="02020603050405020304" pitchFamily="18" charset="0"/>
              </a:rPr>
              <a:t>K . RAGESH – Design and development.</a:t>
            </a:r>
          </a:p>
          <a:p>
            <a:pPr algn="l">
              <a:lnSpc>
                <a:spcPct val="160000"/>
              </a:lnSpc>
            </a:pPr>
            <a:r>
              <a:rPr lang="en-IN" dirty="0">
                <a:latin typeface="Times New Roman" panose="02020603050405020304" pitchFamily="18" charset="0"/>
                <a:cs typeface="Times New Roman" panose="02020603050405020304" pitchFamily="18" charset="0"/>
              </a:rPr>
              <a:t>V . SIVA SUBRAMANIAN - Application developer</a:t>
            </a:r>
            <a:endParaRPr lang="en-US" dirty="0">
              <a:latin typeface="Times New Roman" panose="02020603050405020304" pitchFamily="18" charset="0"/>
              <a:cs typeface="Times New Roman" panose="02020603050405020304" pitchFamily="18" charset="0"/>
            </a:endParaRPr>
          </a:p>
          <a:p>
            <a:pPr algn="l">
              <a:lnSpc>
                <a:spcPct val="160000"/>
              </a:lnSpc>
            </a:pPr>
            <a:r>
              <a:rPr lang="en-US" dirty="0">
                <a:latin typeface="Times New Roman" panose="02020603050405020304" pitchFamily="18" charset="0"/>
                <a:cs typeface="Times New Roman" panose="02020603050405020304" pitchFamily="18" charset="0"/>
              </a:rPr>
              <a:t>N . PRASANNA MURTHY - Hardware</a:t>
            </a:r>
          </a:p>
          <a:p>
            <a:pPr algn="l">
              <a:lnSpc>
                <a:spcPct val="160000"/>
              </a:lnSpc>
            </a:pPr>
            <a:r>
              <a:rPr lang="en-IN" dirty="0">
                <a:latin typeface="Times New Roman" panose="02020603050405020304" pitchFamily="18" charset="0"/>
                <a:cs typeface="Times New Roman" panose="02020603050405020304" pitchFamily="18" charset="0"/>
              </a:rPr>
              <a:t>P . PHENICIA SHARON - UI Designer</a:t>
            </a:r>
          </a:p>
          <a:p>
            <a:pPr algn="l">
              <a:lnSpc>
                <a:spcPct val="160000"/>
              </a:lnSpc>
            </a:pPr>
            <a:endParaRPr lang="en-IN" dirty="0">
              <a:latin typeface="Times New Roman" panose="02020603050405020304" pitchFamily="18" charset="0"/>
              <a:cs typeface="Times New Roman" panose="02020603050405020304" pitchFamily="18" charset="0"/>
            </a:endParaRPr>
          </a:p>
          <a:p>
            <a:pPr algn="l">
              <a:lnSpc>
                <a:spcPct val="160000"/>
              </a:lnSpc>
            </a:pPr>
            <a:endParaRPr lang="en-US" dirty="0">
              <a:latin typeface="Times New Roman" panose="02020603050405020304" pitchFamily="18" charset="0"/>
              <a:cs typeface="Times New Roman" panose="02020603050405020304" pitchFamily="18" charset="0"/>
            </a:endParaRPr>
          </a:p>
          <a:p>
            <a:pPr>
              <a:lnSpc>
                <a:spcPct val="160000"/>
              </a:lnSpc>
            </a:pPr>
            <a:endParaRPr lang="en-IN" dirty="0"/>
          </a:p>
        </p:txBody>
      </p:sp>
    </p:spTree>
    <p:extLst>
      <p:ext uri="{BB962C8B-B14F-4D97-AF65-F5344CB8AC3E}">
        <p14:creationId xmlns:p14="http://schemas.microsoft.com/office/powerpoint/2010/main" val="360814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EDD5C-2A80-29C1-F3B4-DE6DB148D821}"/>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CrisscrossEtching/>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60960"/>
            <a:ext cx="12192000" cy="6954190"/>
          </a:xfrm>
          <a:prstGeom prst="rect">
            <a:avLst/>
          </a:prstGeom>
        </p:spPr>
      </p:pic>
      <p:sp>
        <p:nvSpPr>
          <p:cNvPr id="2" name="Title 1">
            <a:extLst>
              <a:ext uri="{FF2B5EF4-FFF2-40B4-BE49-F238E27FC236}">
                <a16:creationId xmlns:a16="http://schemas.microsoft.com/office/drawing/2014/main" id="{86A17F35-E845-EA2B-60C2-7613271E5B7D}"/>
              </a:ext>
            </a:extLst>
          </p:cNvPr>
          <p:cNvSpPr>
            <a:spLocks noGrp="1"/>
          </p:cNvSpPr>
          <p:nvPr>
            <p:ph type="ctrTitle"/>
          </p:nvPr>
        </p:nvSpPr>
        <p:spPr>
          <a:xfrm>
            <a:off x="0" y="361950"/>
            <a:ext cx="4321628" cy="783773"/>
          </a:xfrm>
        </p:spPr>
        <p:txBody>
          <a:bodyPr>
            <a:normAutofit fontScale="90000"/>
          </a:bodyPr>
          <a:lstStyle/>
          <a:p>
            <a:r>
              <a:rPr lang="en-US" sz="4900" b="1" dirty="0"/>
              <a:t>INTRODUCTION</a:t>
            </a:r>
            <a:r>
              <a:rPr lang="en-US" dirty="0"/>
              <a:t>:</a:t>
            </a:r>
            <a:endParaRPr lang="en-IN" dirty="0"/>
          </a:p>
        </p:txBody>
      </p:sp>
      <p:sp>
        <p:nvSpPr>
          <p:cNvPr id="3" name="Subtitle 2">
            <a:extLst>
              <a:ext uri="{FF2B5EF4-FFF2-40B4-BE49-F238E27FC236}">
                <a16:creationId xmlns:a16="http://schemas.microsoft.com/office/drawing/2014/main" id="{48882DC3-8596-FCB0-622D-87E9E8D39FD9}"/>
              </a:ext>
            </a:extLst>
          </p:cNvPr>
          <p:cNvSpPr>
            <a:spLocks noGrp="1"/>
          </p:cNvSpPr>
          <p:nvPr>
            <p:ph type="subTitle" idx="1"/>
          </p:nvPr>
        </p:nvSpPr>
        <p:spPr>
          <a:xfrm>
            <a:off x="519249" y="1605280"/>
            <a:ext cx="10992032" cy="3718560"/>
          </a:xfrm>
        </p:spPr>
        <p:txBody>
          <a:bodyPr anchor="ctr">
            <a:normAutofit/>
          </a:bodyP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Road accidents claim many lives daily, primarily due to over speeding and drunk driving. While technology helps curb over speeding, drunk driving remains a persistent issue, causing heartbreaking losses for families and loved ones.</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Drunk driving harms not just the offender, but innocent citizens, their properties, and loved ones. We urgently need solutions to prevent this menace."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84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2A87-60F1-16EB-A941-10337CBA2545}"/>
              </a:ext>
            </a:extLst>
          </p:cNvPr>
          <p:cNvSpPr>
            <a:spLocks noGrp="1"/>
          </p:cNvSpPr>
          <p:nvPr>
            <p:ph type="ctrTitle"/>
          </p:nvPr>
        </p:nvSpPr>
        <p:spPr>
          <a:xfrm>
            <a:off x="77002" y="355599"/>
            <a:ext cx="5598160" cy="909003"/>
          </a:xfrm>
        </p:spPr>
        <p:txBody>
          <a:bodyPr>
            <a:normAutofit/>
          </a:bodyPr>
          <a:lstStyle/>
          <a:p>
            <a:r>
              <a:rPr lang="en-US" sz="4400" b="1" dirty="0"/>
              <a:t>PROBLEM STATEMENT:</a:t>
            </a:r>
            <a:endParaRPr lang="en-IN" sz="4400" b="1" dirty="0"/>
          </a:p>
        </p:txBody>
      </p:sp>
      <p:sp>
        <p:nvSpPr>
          <p:cNvPr id="3" name="Subtitle 2">
            <a:extLst>
              <a:ext uri="{FF2B5EF4-FFF2-40B4-BE49-F238E27FC236}">
                <a16:creationId xmlns:a16="http://schemas.microsoft.com/office/drawing/2014/main" id="{E1CE0271-893F-34F9-F2F0-51BB4F815143}"/>
              </a:ext>
            </a:extLst>
          </p:cNvPr>
          <p:cNvSpPr>
            <a:spLocks noGrp="1"/>
          </p:cNvSpPr>
          <p:nvPr>
            <p:ph type="subTitle" idx="1"/>
          </p:nvPr>
        </p:nvSpPr>
        <p:spPr>
          <a:xfrm>
            <a:off x="365760" y="1775461"/>
            <a:ext cx="11318240" cy="3152139"/>
          </a:xfrm>
        </p:spPr>
        <p:txBody>
          <a:bodyPr anchor="ct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Currently, manual solutions like breath analyzers and blood tests exist to detect drunk driving, but drunk drivers often find ways to escape detection. We urgently need a more reliable and automated replacement for these manual processes to curb drunk driving.</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automated solution can effectively address the issue of drunk driving?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80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DB4F3-E210-F4DC-4D9E-28BE78D8E296}"/>
              </a:ext>
            </a:extLst>
          </p:cNvPr>
          <p:cNvSpPr>
            <a:spLocks noGrp="1"/>
          </p:cNvSpPr>
          <p:nvPr>
            <p:ph type="ctrTitle"/>
          </p:nvPr>
        </p:nvSpPr>
        <p:spPr>
          <a:xfrm>
            <a:off x="123180" y="376379"/>
            <a:ext cx="5302794" cy="746034"/>
          </a:xfrm>
        </p:spPr>
        <p:txBody>
          <a:bodyPr>
            <a:normAutofit fontScale="90000"/>
          </a:bodyPr>
          <a:lstStyle/>
          <a:p>
            <a:r>
              <a:rPr lang="en-US" sz="4900" b="1" dirty="0"/>
              <a:t>PROPOSED SOLUTION</a:t>
            </a:r>
            <a:r>
              <a:rPr lang="en-US" sz="4400" dirty="0"/>
              <a:t>:</a:t>
            </a:r>
            <a:endParaRPr lang="en-IN" sz="4400" dirty="0"/>
          </a:p>
        </p:txBody>
      </p:sp>
      <p:sp>
        <p:nvSpPr>
          <p:cNvPr id="3" name="Subtitle 2">
            <a:extLst>
              <a:ext uri="{FF2B5EF4-FFF2-40B4-BE49-F238E27FC236}">
                <a16:creationId xmlns:a16="http://schemas.microsoft.com/office/drawing/2014/main" id="{BA165B22-3A4E-44B3-5EEA-BAAB3241D15D}"/>
              </a:ext>
            </a:extLst>
          </p:cNvPr>
          <p:cNvSpPr>
            <a:spLocks noGrp="1"/>
          </p:cNvSpPr>
          <p:nvPr>
            <p:ph type="subTitle" idx="1"/>
          </p:nvPr>
        </p:nvSpPr>
        <p:spPr>
          <a:xfrm>
            <a:off x="482600" y="1249680"/>
            <a:ext cx="11226800" cy="4277360"/>
          </a:xfrm>
        </p:spPr>
        <p:txBody>
          <a:bodyPr anchor="ctr">
            <a:normAutofit/>
          </a:bodyP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an automated solution we came up with an idea of using biochemical sensor testing to detect and differentiate between sober and drunken states, and store this data in a mobile application .</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solution detects drunk driving without needing a third person's intervention and saves time and cost on testing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88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A9A8-DFB1-F89A-4CCE-1C1C2729C77D}"/>
              </a:ext>
            </a:extLst>
          </p:cNvPr>
          <p:cNvSpPr>
            <a:spLocks noGrp="1"/>
          </p:cNvSpPr>
          <p:nvPr>
            <p:ph type="ctrTitle"/>
          </p:nvPr>
        </p:nvSpPr>
        <p:spPr>
          <a:xfrm>
            <a:off x="0" y="279718"/>
            <a:ext cx="6888480" cy="807402"/>
          </a:xfrm>
        </p:spPr>
        <p:txBody>
          <a:bodyPr>
            <a:normAutofit/>
          </a:bodyPr>
          <a:lstStyle/>
          <a:p>
            <a:r>
              <a:rPr lang="en-US" sz="4400" b="1" dirty="0"/>
              <a:t>PROPOSED METHODOLOGY:</a:t>
            </a:r>
            <a:endParaRPr lang="en-IN" sz="4400" b="1" dirty="0"/>
          </a:p>
        </p:txBody>
      </p:sp>
      <p:sp>
        <p:nvSpPr>
          <p:cNvPr id="3" name="Subtitle 2">
            <a:extLst>
              <a:ext uri="{FF2B5EF4-FFF2-40B4-BE49-F238E27FC236}">
                <a16:creationId xmlns:a16="http://schemas.microsoft.com/office/drawing/2014/main" id="{739A0BE1-8BD2-8638-FB2C-A10875995F08}"/>
              </a:ext>
            </a:extLst>
          </p:cNvPr>
          <p:cNvSpPr>
            <a:spLocks noGrp="1"/>
          </p:cNvSpPr>
          <p:nvPr>
            <p:ph type="subTitle" idx="1"/>
          </p:nvPr>
        </p:nvSpPr>
        <p:spPr>
          <a:xfrm>
            <a:off x="221381" y="1087120"/>
            <a:ext cx="11608067" cy="5621688"/>
          </a:xfrm>
        </p:spPr>
        <p:txBody>
          <a:bodyPr>
            <a:noAutofit/>
          </a:bodyPr>
          <a:lstStyle/>
          <a:p>
            <a:pPr algn="l">
              <a:lnSpc>
                <a:spcPct val="150000"/>
              </a:lnSpc>
            </a:pPr>
            <a:r>
              <a:rPr lang="en-US" b="1" dirty="0">
                <a:latin typeface="Times New Roman" panose="02020603050405020304" pitchFamily="18" charset="0"/>
                <a:cs typeface="Times New Roman" panose="02020603050405020304" pitchFamily="18" charset="0"/>
              </a:rPr>
              <a:t>DETECTION / TESTING :</a:t>
            </a:r>
          </a:p>
          <a:p>
            <a:pPr algn="l">
              <a:lnSpc>
                <a:spcPct val="150000"/>
              </a:lnSpc>
            </a:pPr>
            <a:r>
              <a:rPr lang="en-US" dirty="0">
                <a:latin typeface="Times New Roman" panose="02020603050405020304" pitchFamily="18" charset="0"/>
                <a:cs typeface="Times New Roman" panose="02020603050405020304" pitchFamily="18" charset="0"/>
              </a:rPr>
              <a:t>Transdermal Alcohol Sensors use biochemical detection to measure BAC through sweat, providing real-time, non-invasive monitoring .</a:t>
            </a:r>
          </a:p>
          <a:p>
            <a:pPr algn="l">
              <a:lnSpc>
                <a:spcPct val="150000"/>
              </a:lnSpc>
            </a:pPr>
            <a:r>
              <a:rPr lang="en-US" b="1" dirty="0">
                <a:latin typeface="Times New Roman" panose="02020603050405020304" pitchFamily="18" charset="0"/>
                <a:cs typeface="Times New Roman" panose="02020603050405020304" pitchFamily="18" charset="0"/>
              </a:rPr>
              <a:t>DATA ANALYSIS AND SHARING :</a:t>
            </a:r>
          </a:p>
          <a:p>
            <a:pPr algn="l">
              <a:lnSpc>
                <a:spcPct val="150000"/>
              </a:lnSpc>
            </a:pPr>
            <a:r>
              <a:rPr lang="en-US" dirty="0">
                <a:latin typeface="Times New Roman" panose="02020603050405020304" pitchFamily="18" charset="0"/>
                <a:cs typeface="Times New Roman" panose="02020603050405020304" pitchFamily="18" charset="0"/>
              </a:rPr>
              <a:t>Collected data is analyzed and integrated using ESP8266 module, this is programed by Embedded c language .</a:t>
            </a:r>
          </a:p>
          <a:p>
            <a:pPr algn="l">
              <a:lnSpc>
                <a:spcPct val="150000"/>
              </a:lnSpc>
            </a:pPr>
            <a:r>
              <a:rPr lang="en-US" b="1" dirty="0">
                <a:latin typeface="Times New Roman" panose="02020603050405020304" pitchFamily="18" charset="0"/>
                <a:cs typeface="Times New Roman" panose="02020603050405020304" pitchFamily="18" charset="0"/>
              </a:rPr>
              <a:t>APPLICATION DEVELOPMENT :</a:t>
            </a:r>
          </a:p>
          <a:p>
            <a:pPr algn="l">
              <a:lnSpc>
                <a:spcPct val="150000"/>
              </a:lnSpc>
            </a:pPr>
            <a:r>
              <a:rPr lang="en-US" dirty="0">
                <a:latin typeface="Times New Roman" panose="02020603050405020304" pitchFamily="18" charset="0"/>
                <a:cs typeface="Times New Roman" panose="02020603050405020304" pitchFamily="18" charset="0"/>
              </a:rPr>
              <a:t>We've built a cross-platform driver-admin connectivity app using React Native, with a robust Django Rest Framework backend for seamless data management .</a:t>
            </a:r>
          </a:p>
          <a:p>
            <a:pPr algn="l">
              <a:lnSpc>
                <a:spcPct val="150000"/>
              </a:lnSpc>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44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AA92-8E70-3876-5B7A-060B423CA755}"/>
              </a:ext>
            </a:extLst>
          </p:cNvPr>
          <p:cNvSpPr>
            <a:spLocks noGrp="1"/>
          </p:cNvSpPr>
          <p:nvPr>
            <p:ph type="title"/>
          </p:nvPr>
        </p:nvSpPr>
        <p:spPr>
          <a:xfrm>
            <a:off x="189548" y="172085"/>
            <a:ext cx="10515600" cy="833755"/>
          </a:xfrm>
        </p:spPr>
        <p:txBody>
          <a:bodyPr/>
          <a:lstStyle/>
          <a:p>
            <a:r>
              <a:rPr lang="en-US" sz="4400" b="1" dirty="0"/>
              <a:t>GAP ANALYZED WITH EXISTING SOLUTION:</a:t>
            </a:r>
            <a:endParaRPr lang="en-IN" dirty="0"/>
          </a:p>
        </p:txBody>
      </p:sp>
      <p:sp>
        <p:nvSpPr>
          <p:cNvPr id="3" name="Text Placeholder 2">
            <a:extLst>
              <a:ext uri="{FF2B5EF4-FFF2-40B4-BE49-F238E27FC236}">
                <a16:creationId xmlns:a16="http://schemas.microsoft.com/office/drawing/2014/main" id="{71005BEE-3669-DEDD-3315-670D55C00B77}"/>
              </a:ext>
            </a:extLst>
          </p:cNvPr>
          <p:cNvSpPr>
            <a:spLocks noGrp="1"/>
          </p:cNvSpPr>
          <p:nvPr>
            <p:ph type="body" idx="1"/>
          </p:nvPr>
        </p:nvSpPr>
        <p:spPr>
          <a:xfrm>
            <a:off x="189548" y="1232032"/>
            <a:ext cx="5713095" cy="914400"/>
          </a:xfrm>
        </p:spPr>
        <p:txBody>
          <a:bodyPr anchor="ctr">
            <a:normAutofit/>
          </a:bodyPr>
          <a:lstStyle/>
          <a:p>
            <a:pPr algn="ctr"/>
            <a:r>
              <a:rPr lang="en-US" sz="3200" dirty="0"/>
              <a:t>BREATH ANALYZERS</a:t>
            </a:r>
            <a:endParaRPr lang="en-IN" sz="3200" dirty="0"/>
          </a:p>
        </p:txBody>
      </p:sp>
      <p:sp>
        <p:nvSpPr>
          <p:cNvPr id="4" name="Content Placeholder 3">
            <a:extLst>
              <a:ext uri="{FF2B5EF4-FFF2-40B4-BE49-F238E27FC236}">
                <a16:creationId xmlns:a16="http://schemas.microsoft.com/office/drawing/2014/main" id="{A5D8AEC7-ED5D-F783-1627-D0346AE2C38A}"/>
              </a:ext>
            </a:extLst>
          </p:cNvPr>
          <p:cNvSpPr>
            <a:spLocks noGrp="1"/>
          </p:cNvSpPr>
          <p:nvPr>
            <p:ph sz="half" idx="2"/>
          </p:nvPr>
        </p:nvSpPr>
        <p:spPr>
          <a:xfrm>
            <a:off x="284480" y="2146430"/>
            <a:ext cx="5887720" cy="4437250"/>
          </a:xfrm>
        </p:spPr>
        <p:txBody>
          <a:bodyPr anchor="ctr">
            <a:noAutofit/>
          </a:bodyPr>
          <a:lstStyle/>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Breath analyzers: Not always accurate, and drivers may find ways to manipulate results.</a:t>
            </a:r>
          </a:p>
          <a:p>
            <a:pPr>
              <a:lnSpc>
                <a:spcPct val="150000"/>
              </a:lnSpc>
            </a:pPr>
            <a:r>
              <a:rPr lang="en-US" sz="2400" dirty="0">
                <a:latin typeface="Times New Roman" panose="02020603050405020304" pitchFamily="18" charset="0"/>
                <a:cs typeface="Times New Roman" panose="02020603050405020304" pitchFamily="18" charset="0"/>
              </a:rPr>
              <a:t>Police checkpoints: Limited in number and often ineffective.</a:t>
            </a:r>
          </a:p>
          <a:p>
            <a:pPr>
              <a:lnSpc>
                <a:spcPct val="150000"/>
              </a:lnSpc>
            </a:pPr>
            <a:r>
              <a:rPr lang="en-US" sz="2400" dirty="0">
                <a:latin typeface="Times New Roman" panose="02020603050405020304" pitchFamily="18" charset="0"/>
                <a:cs typeface="Times New Roman" panose="02020603050405020304" pitchFamily="18" charset="0"/>
              </a:rPr>
              <a:t> Driver background checks: Don't account for real-time intoxication.</a:t>
            </a:r>
          </a:p>
          <a:p>
            <a:pPr>
              <a:lnSpc>
                <a:spcPct val="150000"/>
              </a:lnSpc>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9EAB634-9ED7-9DD4-E1DD-A13884A57779}"/>
              </a:ext>
            </a:extLst>
          </p:cNvPr>
          <p:cNvSpPr>
            <a:spLocks noGrp="1"/>
          </p:cNvSpPr>
          <p:nvPr>
            <p:ph type="body" sz="quarter" idx="3"/>
          </p:nvPr>
        </p:nvSpPr>
        <p:spPr>
          <a:xfrm>
            <a:off x="6172200" y="1232032"/>
            <a:ext cx="5582920" cy="914400"/>
          </a:xfrm>
        </p:spPr>
        <p:txBody>
          <a:bodyPr anchor="ctr">
            <a:normAutofit/>
          </a:bodyPr>
          <a:lstStyle/>
          <a:p>
            <a:pPr algn="ctr"/>
            <a:r>
              <a:rPr lang="en-US" sz="3200" dirty="0"/>
              <a:t>SAFE GRIP</a:t>
            </a:r>
            <a:endParaRPr lang="en-IN" sz="3200" dirty="0"/>
          </a:p>
        </p:txBody>
      </p:sp>
      <p:sp>
        <p:nvSpPr>
          <p:cNvPr id="6" name="Content Placeholder 5">
            <a:extLst>
              <a:ext uri="{FF2B5EF4-FFF2-40B4-BE49-F238E27FC236}">
                <a16:creationId xmlns:a16="http://schemas.microsoft.com/office/drawing/2014/main" id="{28DAD4A9-0AA2-7F48-5461-D6AFEA34448E}"/>
              </a:ext>
            </a:extLst>
          </p:cNvPr>
          <p:cNvSpPr>
            <a:spLocks noGrp="1"/>
          </p:cNvSpPr>
          <p:nvPr>
            <p:ph sz="quarter" idx="4"/>
          </p:nvPr>
        </p:nvSpPr>
        <p:spPr>
          <a:xfrm>
            <a:off x="6042025" y="2146431"/>
            <a:ext cx="5713095" cy="4437248"/>
          </a:xfrm>
        </p:spPr>
        <p:txBody>
          <a:bodyPr anchor="t">
            <a:normAutofit/>
          </a:bodyPr>
          <a:lstStyle/>
          <a:p>
            <a:pPr>
              <a:lnSpc>
                <a:spcPct val="150000"/>
              </a:lnSpc>
            </a:pPr>
            <a:r>
              <a:rPr lang="en-US" sz="2400" dirty="0">
                <a:latin typeface="Times New Roman" panose="02020603050405020304" pitchFamily="18" charset="0"/>
                <a:cs typeface="Times New Roman" panose="02020603050405020304" pitchFamily="18" charset="0"/>
              </a:rPr>
              <a:t>Does not need any police check points to check.</a:t>
            </a:r>
          </a:p>
          <a:p>
            <a:pPr>
              <a:lnSpc>
                <a:spcPct val="150000"/>
              </a:lnSpc>
            </a:pPr>
            <a:r>
              <a:rPr lang="en-US" sz="2400" dirty="0">
                <a:latin typeface="Times New Roman" panose="02020603050405020304" pitchFamily="18" charset="0"/>
                <a:cs typeface="Times New Roman" panose="02020603050405020304" pitchFamily="18" charset="0"/>
              </a:rPr>
              <a:t>Manipulation of results is impossible.</a:t>
            </a:r>
          </a:p>
          <a:p>
            <a:pPr>
              <a:lnSpc>
                <a:spcPct val="150000"/>
              </a:lnSpc>
            </a:pPr>
            <a:r>
              <a:rPr lang="en-IN" sz="2400" dirty="0">
                <a:latin typeface="Times New Roman" panose="02020603050405020304" pitchFamily="18" charset="0"/>
                <a:cs typeface="Times New Roman" panose="02020603050405020304" pitchFamily="18" charset="0"/>
              </a:rPr>
              <a:t>Real time monitoring</a:t>
            </a:r>
            <a:r>
              <a:rPr lang="en-US" sz="2400" dirty="0">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Data from the sensor is stored in the app and updated in real-time.</a:t>
            </a:r>
          </a:p>
          <a:p>
            <a:pPr>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897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7F0A5-9425-50C6-7E5F-BA66DA8B3BE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3CCC8A-8337-285C-1CE4-488A545635F4}"/>
              </a:ext>
            </a:extLst>
          </p:cNvPr>
          <p:cNvSpPr>
            <a:spLocks noGrp="1"/>
          </p:cNvSpPr>
          <p:nvPr>
            <p:ph type="ctrTitle"/>
          </p:nvPr>
        </p:nvSpPr>
        <p:spPr>
          <a:xfrm>
            <a:off x="223520" y="286308"/>
            <a:ext cx="6777398" cy="734454"/>
          </a:xfrm>
        </p:spPr>
        <p:txBody>
          <a:bodyPr>
            <a:normAutofit/>
          </a:bodyPr>
          <a:lstStyle/>
          <a:p>
            <a:r>
              <a:rPr lang="en-US" sz="4400" b="1" dirty="0"/>
              <a:t>BUSINESS OPPORTUNITIES:</a:t>
            </a:r>
            <a:endParaRPr lang="en-IN" sz="4400" b="1" dirty="0"/>
          </a:p>
        </p:txBody>
      </p:sp>
      <p:sp>
        <p:nvSpPr>
          <p:cNvPr id="3" name="Subtitle 2">
            <a:extLst>
              <a:ext uri="{FF2B5EF4-FFF2-40B4-BE49-F238E27FC236}">
                <a16:creationId xmlns:a16="http://schemas.microsoft.com/office/drawing/2014/main" id="{4A1E6748-D90C-69AC-61E8-821CE778E637}"/>
              </a:ext>
            </a:extLst>
          </p:cNvPr>
          <p:cNvSpPr>
            <a:spLocks noGrp="1"/>
          </p:cNvSpPr>
          <p:nvPr>
            <p:ph type="subTitle" idx="1"/>
          </p:nvPr>
        </p:nvSpPr>
        <p:spPr>
          <a:xfrm>
            <a:off x="577891" y="1574800"/>
            <a:ext cx="11036218" cy="3708400"/>
          </a:xfrm>
        </p:spPr>
        <p:txBody>
          <a:bodyPr>
            <a:normAutofit/>
          </a:bodyPr>
          <a:lstStyle/>
          <a:p>
            <a:pPr marL="342900" indent="-342900" algn="l">
              <a:lnSpc>
                <a:spcPct val="150000"/>
              </a:lnSpc>
              <a:buFont typeface="Arial" panose="020B0604020202020204" pitchFamily="34" charset="0"/>
              <a:buChar cha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Our product can be Integrated with existing vehicle management systems.</a:t>
            </a:r>
          </a:p>
          <a:p>
            <a:pPr marL="342900" indent="-342900" algn="l">
              <a:lnSpc>
                <a:spcPct val="150000"/>
              </a:lnSpc>
              <a:buFont typeface="Arial" panose="020B0604020202020204" pitchFamily="34" charset="0"/>
              <a:buChar cha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Collaborate with vehicle manufacturers (OEMs) for built-in solutions.</a:t>
            </a:r>
          </a:p>
          <a:p>
            <a:pPr marL="342900" indent="-342900" algn="l">
              <a:lnSpc>
                <a:spcPct val="150000"/>
              </a:lnSpc>
              <a:buFont typeface="Arial" panose="020B0604020202020204" pitchFamily="34" charset="0"/>
              <a:buChar cha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Partner  up with insurance companies for discounted rates.</a:t>
            </a:r>
          </a:p>
          <a:p>
            <a:pPr marL="342900" indent="-342900" algn="l">
              <a:lnSpc>
                <a:spcPct val="150000"/>
              </a:lnSpc>
              <a:buFont typeface="Arial" panose="020B0604020202020204" pitchFamily="34" charset="0"/>
              <a:buChar cha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Team up with ride-hailing services ola , uber, Rapido  to expanded  customer reach .</a:t>
            </a:r>
          </a:p>
          <a:p>
            <a:pPr marL="342900" indent="-342900" algn="l">
              <a:lnSpc>
                <a:spcPct val="150000"/>
              </a:lnSpc>
              <a:buFont typeface="Arial" panose="020B0604020202020204" pitchFamily="34" charset="0"/>
              <a:buChar cha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Join forces with road safety advocacy groups.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4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A8E1-D878-18E7-7846-39C1F5673FC7}"/>
              </a:ext>
            </a:extLst>
          </p:cNvPr>
          <p:cNvSpPr>
            <a:spLocks noGrp="1"/>
          </p:cNvSpPr>
          <p:nvPr>
            <p:ph type="title"/>
          </p:nvPr>
        </p:nvSpPr>
        <p:spPr>
          <a:xfrm>
            <a:off x="331789" y="259081"/>
            <a:ext cx="5327332" cy="944880"/>
          </a:xfrm>
        </p:spPr>
        <p:txBody>
          <a:bodyPr anchor="ctr">
            <a:normAutofit/>
          </a:bodyPr>
          <a:lstStyle/>
          <a:p>
            <a:pPr algn="ctr"/>
            <a:r>
              <a:rPr lang="en-US" sz="4400" b="1" dirty="0"/>
              <a:t>SOURCE OF REVENUE:</a:t>
            </a:r>
            <a:endParaRPr lang="en-IN" sz="4400" b="1" dirty="0"/>
          </a:p>
        </p:txBody>
      </p:sp>
      <p:sp>
        <p:nvSpPr>
          <p:cNvPr id="3" name="Content Placeholder 2">
            <a:extLst>
              <a:ext uri="{FF2B5EF4-FFF2-40B4-BE49-F238E27FC236}">
                <a16:creationId xmlns:a16="http://schemas.microsoft.com/office/drawing/2014/main" id="{D30B72DA-93D5-53F4-BDB1-A124AC24CE4E}"/>
              </a:ext>
            </a:extLst>
          </p:cNvPr>
          <p:cNvSpPr>
            <a:spLocks noGrp="1"/>
          </p:cNvSpPr>
          <p:nvPr>
            <p:ph idx="1"/>
          </p:nvPr>
        </p:nvSpPr>
        <p:spPr>
          <a:xfrm>
            <a:off x="6441439" y="807719"/>
            <a:ext cx="5418771" cy="5674361"/>
          </a:xfrm>
        </p:spPr>
        <p:txBody>
          <a:bodyPr>
            <a:normAutofit fontScale="85000" lnSpcReduction="10000"/>
          </a:bodyPr>
          <a:lstStyle/>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Subscription Fees: </a:t>
            </a:r>
            <a:r>
              <a:rPr lang="en-US" sz="2400" dirty="0">
                <a:latin typeface="Times New Roman" panose="02020603050405020304" pitchFamily="18" charset="0"/>
                <a:cs typeface="Times New Roman" panose="02020603050405020304" pitchFamily="18" charset="0"/>
              </a:rPr>
              <a:t>Monthly/annual fees from rental car companies, fleet operators, and ride-hailing services. </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Licensing Fees: </a:t>
            </a:r>
            <a:r>
              <a:rPr lang="en-US" sz="2400" dirty="0">
                <a:latin typeface="Times New Roman" panose="02020603050405020304" pitchFamily="18" charset="0"/>
                <a:cs typeface="Times New Roman" panose="02020603050405020304" pitchFamily="18" charset="0"/>
              </a:rPr>
              <a:t>One-time or recurring fees for integrating the app with existing systems.</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Per-User Fees: </a:t>
            </a:r>
            <a:r>
              <a:rPr lang="en-US" sz="2400" dirty="0">
                <a:latin typeface="Times New Roman" panose="02020603050405020304" pitchFamily="18" charset="0"/>
                <a:cs typeface="Times New Roman" panose="02020603050405020304" pitchFamily="18" charset="0"/>
              </a:rPr>
              <a:t>Charging drivers or companies per usage.</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Advertising:</a:t>
            </a:r>
            <a:r>
              <a:rPr lang="en-US" sz="2400" dirty="0">
                <a:latin typeface="Times New Roman" panose="02020603050405020304" pitchFamily="18" charset="0"/>
                <a:cs typeface="Times New Roman" panose="02020603050405020304" pitchFamily="18" charset="0"/>
              </a:rPr>
              <a:t> Targeted ads within the app.</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Analytics: </a:t>
            </a:r>
            <a:r>
              <a:rPr lang="en-US" sz="2400" dirty="0">
                <a:latin typeface="Times New Roman" panose="02020603050405020304" pitchFamily="18" charset="0"/>
                <a:cs typeface="Times New Roman" panose="02020603050405020304" pitchFamily="18" charset="0"/>
              </a:rPr>
              <a:t>Selling anonymized data insights to research institutions, insurance companies, or government agencies.</a:t>
            </a:r>
            <a:endParaRPr lang="en-IN"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2D2CF1A-478B-DC80-86B8-35C1ADC42737}"/>
              </a:ext>
            </a:extLst>
          </p:cNvPr>
          <p:cNvSpPr>
            <a:spLocks noGrp="1"/>
          </p:cNvSpPr>
          <p:nvPr>
            <p:ph type="body" sz="half" idx="2"/>
          </p:nvPr>
        </p:nvSpPr>
        <p:spPr>
          <a:xfrm>
            <a:off x="331788" y="1584960"/>
            <a:ext cx="5327332" cy="4734560"/>
          </a:xfrm>
        </p:spPr>
        <p:txBody>
          <a:bodyPr>
            <a:normAutofit/>
          </a:bodyPr>
          <a:lstStyle/>
          <a:p>
            <a:pPr marL="285750" indent="-28575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CA925B3-AD71-21C2-68F3-90CBFBED8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8" y="1584960"/>
            <a:ext cx="5628639" cy="4734559"/>
          </a:xfrm>
          <a:prstGeom prst="rect">
            <a:avLst/>
          </a:prstGeom>
        </p:spPr>
      </p:pic>
    </p:spTree>
    <p:extLst>
      <p:ext uri="{BB962C8B-B14F-4D97-AF65-F5344CB8AC3E}">
        <p14:creationId xmlns:p14="http://schemas.microsoft.com/office/powerpoint/2010/main" val="1029618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857</Words>
  <Application>Microsoft Office PowerPoint</Application>
  <PresentationFormat>Widescreen</PresentationFormat>
  <Paragraphs>67</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OUR TEAM:</vt:lpstr>
      <vt:lpstr>INTRODUCTION:</vt:lpstr>
      <vt:lpstr>PROBLEM STATEMENT:</vt:lpstr>
      <vt:lpstr>PROPOSED SOLUTION:</vt:lpstr>
      <vt:lpstr>PROPOSED METHODOLOGY:</vt:lpstr>
      <vt:lpstr>GAP ANALYZED WITH EXISTING SOLUTION:</vt:lpstr>
      <vt:lpstr>BUSINESS OPPORTUNITIES:</vt:lpstr>
      <vt:lpstr>SOURCE OF REVENUE:</vt:lpstr>
      <vt:lpstr>PROTOTYPE:</vt:lpstr>
      <vt:lpstr>HARDWARE PROTOTYPE:</vt:lpstr>
      <vt:lpstr>PROBLEM FACED AND OVERCOMES:</vt:lpstr>
      <vt:lpstr>PROBLEM FACED AND OVERCOMES: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Loga varshini</dc:creator>
  <cp:lastModifiedBy>Loga varshini</cp:lastModifiedBy>
  <cp:revision>37</cp:revision>
  <dcterms:created xsi:type="dcterms:W3CDTF">2024-09-27T10:36:31Z</dcterms:created>
  <dcterms:modified xsi:type="dcterms:W3CDTF">2024-10-01T13:33:17Z</dcterms:modified>
</cp:coreProperties>
</file>